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35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55" r:id="rId10"/>
    <p:sldId id="375" r:id="rId11"/>
    <p:sldId id="374" r:id="rId12"/>
    <p:sldId id="354" r:id="rId13"/>
    <p:sldId id="361" r:id="rId14"/>
    <p:sldId id="29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28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104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4D4DCE-B2C5-4AB5-B4EE-DF5587A8C60E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CB2339-2072-46ED-9072-3F9B1DBFBCB3}">
      <dgm:prSet/>
      <dgm:spPr/>
      <dgm:t>
        <a:bodyPr/>
        <a:lstStyle/>
        <a:p>
          <a:endParaRPr lang="ru-RU" dirty="0"/>
        </a:p>
      </dgm:t>
    </dgm:pt>
    <dgm:pt modelId="{7E6C9B33-60CD-4B73-936B-2FF63D7286CE}" type="parTrans" cxnId="{93B989E6-D191-4B7D-86E5-1482B6DADA74}">
      <dgm:prSet/>
      <dgm:spPr/>
      <dgm:t>
        <a:bodyPr/>
        <a:lstStyle/>
        <a:p>
          <a:endParaRPr lang="ru-RU"/>
        </a:p>
      </dgm:t>
    </dgm:pt>
    <dgm:pt modelId="{09C3F1FE-B28C-4721-9AA1-55C467E39253}" type="sibTrans" cxnId="{93B989E6-D191-4B7D-86E5-1482B6DADA74}">
      <dgm:prSet/>
      <dgm:spPr/>
      <dgm:t>
        <a:bodyPr/>
        <a:lstStyle/>
        <a:p>
          <a:endParaRPr lang="ru-RU"/>
        </a:p>
      </dgm:t>
    </dgm:pt>
    <dgm:pt modelId="{5EE85DA8-9983-4B2F-8566-64F0B3392451}">
      <dgm:prSet custT="1"/>
      <dgm:spPr/>
      <dgm:t>
        <a:bodyPr/>
        <a:lstStyle/>
        <a:p>
          <a:pPr algn="l"/>
          <a:endParaRPr lang="ru-RU" sz="120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C5CB82-AD2D-42C4-BD81-FCD8B0589C90}" type="parTrans" cxnId="{ED35CF15-23A8-470C-ADAE-CC687876AC54}">
      <dgm:prSet/>
      <dgm:spPr/>
      <dgm:t>
        <a:bodyPr/>
        <a:lstStyle/>
        <a:p>
          <a:endParaRPr lang="ru-RU"/>
        </a:p>
      </dgm:t>
    </dgm:pt>
    <dgm:pt modelId="{9FD2080D-634B-4CE7-A316-D60B102C1DFC}" type="sibTrans" cxnId="{ED35CF15-23A8-470C-ADAE-CC687876AC54}">
      <dgm:prSet/>
      <dgm:spPr/>
      <dgm:t>
        <a:bodyPr/>
        <a:lstStyle/>
        <a:p>
          <a:endParaRPr lang="ru-RU"/>
        </a:p>
      </dgm:t>
    </dgm:pt>
    <dgm:pt modelId="{5FC96267-9EDE-CC4A-A5A6-DFA2702A725B}">
      <dgm:prSet custT="1"/>
      <dgm:spPr/>
      <dgm:t>
        <a:bodyPr/>
        <a:lstStyle/>
        <a:p>
          <a:pPr algn="just"/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Интегралдық микросхемалардың сериялық өндірісінің дамуы кезең-кезеңмен жүрді:
1960 – 1969 жж – интегралдау дәрежесі төмен интегралдық схемалар, өлшемі 0,25 × 0,5 мм микросхемадағы 102 транзистор (МИС).
1969 – 1975 жж – интегралдаудың орташа дәрежесіндегі интегралдық схемалар, чиптегі 103 транзисторлар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SIS).
1975 – 1980 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жж – интеграциялану дәрежесі жоғары интегралдық схемалар, чиптегі 104 транзистор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LSI).
1980 – 1985 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жж – ультра жоғары интеграциялық интегралдық схемалар, чиптегі 105 транзистор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VLSI).
1985 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жылдан бастап - интеграцияның ультра жоғары дәрежесі бар интегралды схемалар, чиптегі 107 немесе одан да көп транзисторлар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UBIS). </a:t>
          </a:r>
          <a:endParaRPr lang="ru-RU" sz="200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D63F6E-A344-6941-81AB-2E65B6CF8C35}" type="parTrans" cxnId="{6A34B59F-CF30-EC44-90F7-5452D471EDFD}">
      <dgm:prSet/>
      <dgm:spPr/>
      <dgm:t>
        <a:bodyPr/>
        <a:lstStyle/>
        <a:p>
          <a:endParaRPr lang="ru-RU"/>
        </a:p>
      </dgm:t>
    </dgm:pt>
    <dgm:pt modelId="{8465B358-0D0A-2D44-AFCA-5564F06378B0}" type="sibTrans" cxnId="{6A34B59F-CF30-EC44-90F7-5452D471EDFD}">
      <dgm:prSet/>
      <dgm:spPr/>
      <dgm:t>
        <a:bodyPr/>
        <a:lstStyle/>
        <a:p>
          <a:endParaRPr lang="ru-RU"/>
        </a:p>
      </dgm:t>
    </dgm:pt>
    <dgm:pt modelId="{B6E8BA28-112D-F942-93DD-D16772D0656F}">
      <dgm:prSet custT="1"/>
      <dgm:spPr/>
      <dgm:t>
        <a:bodyPr/>
        <a:lstStyle/>
        <a:p>
          <a:pPr algn="just"/>
          <a:r>
            <a:rPr lang="ru-RU" sz="2000" i="0" dirty="0" err="1">
              <a:latin typeface="Calibri" panose="020F0502020204030204" pitchFamily="34" charset="0"/>
              <a:cs typeface="Calibri" panose="020F0502020204030204" pitchFamily="34" charset="0"/>
            </a:rPr>
            <a:t>Жартылай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 өткізгішті электроника және микроэлектроника 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PGATI-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де электроника курсын оқығанда негізгі бағыт болып табылады, сондықтан оларға ерекше назар аудару керек.</a:t>
          </a:r>
        </a:p>
      </dgm:t>
    </dgm:pt>
    <dgm:pt modelId="{C98CCAAA-01AD-514C-8B94-E62BE304CD4B}" type="parTrans" cxnId="{B7FA3C4A-3E4C-9F42-878C-5554522A6641}">
      <dgm:prSet/>
      <dgm:spPr/>
      <dgm:t>
        <a:bodyPr/>
        <a:lstStyle/>
        <a:p>
          <a:endParaRPr lang="ru-RU"/>
        </a:p>
      </dgm:t>
    </dgm:pt>
    <dgm:pt modelId="{E716CFF7-63A1-AB4F-9505-7F1F2F0C6E33}" type="sibTrans" cxnId="{B7FA3C4A-3E4C-9F42-878C-5554522A6641}">
      <dgm:prSet/>
      <dgm:spPr/>
      <dgm:t>
        <a:bodyPr/>
        <a:lstStyle/>
        <a:p>
          <a:endParaRPr lang="ru-RU"/>
        </a:p>
      </dgm:t>
    </dgm:pt>
    <dgm:pt modelId="{5338CCDE-6DBF-41CC-BE45-FDCE43555524}" type="pres">
      <dgm:prSet presAssocID="{B94D4DCE-B2C5-4AB5-B4EE-DF5587A8C60E}" presName="diagram" presStyleCnt="0">
        <dgm:presLayoutVars>
          <dgm:dir/>
          <dgm:animLvl val="lvl"/>
          <dgm:resizeHandles val="exact"/>
        </dgm:presLayoutVars>
      </dgm:prSet>
      <dgm:spPr/>
    </dgm:pt>
    <dgm:pt modelId="{5B3BE9E5-CD01-491C-A667-4E229F7F8507}" type="pres">
      <dgm:prSet presAssocID="{46CB2339-2072-46ED-9072-3F9B1DBFBCB3}" presName="compNode" presStyleCnt="0"/>
      <dgm:spPr/>
    </dgm:pt>
    <dgm:pt modelId="{84553C8A-7C5D-4CAD-86C3-BAC391251717}" type="pres">
      <dgm:prSet presAssocID="{46CB2339-2072-46ED-9072-3F9B1DBFBCB3}" presName="childRect" presStyleLbl="bgAcc1" presStyleIdx="0" presStyleCnt="1" custScaleX="258835" custScaleY="123361" custLinFactNeighborX="92" custLinFactNeighborY="-617">
        <dgm:presLayoutVars>
          <dgm:bulletEnabled val="1"/>
        </dgm:presLayoutVars>
      </dgm:prSet>
      <dgm:spPr/>
    </dgm:pt>
    <dgm:pt modelId="{AB998DDE-2B2C-4845-802E-C9DD8FDED3B5}" type="pres">
      <dgm:prSet presAssocID="{46CB2339-2072-46ED-9072-3F9B1DBFBCB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62E3C6-D384-43DB-9030-C09EF99D2776}" type="pres">
      <dgm:prSet presAssocID="{46CB2339-2072-46ED-9072-3F9B1DBFBCB3}" presName="parentRect" presStyleLbl="alignNode1" presStyleIdx="0" presStyleCnt="1" custScaleX="259236" custLinFactNeighborX="301" custLinFactNeighborY="31418"/>
      <dgm:spPr/>
    </dgm:pt>
    <dgm:pt modelId="{852DCE5F-13B1-4F48-8E95-72ED7610EDB5}" type="pres">
      <dgm:prSet presAssocID="{46CB2339-2072-46ED-9072-3F9B1DBFBCB3}" presName="adorn" presStyleLbl="fgAccFollowNode1" presStyleIdx="0" presStyleCnt="1" custScaleX="74031" custScaleY="61822" custLinFactX="92639" custLinFactNeighborX="100000" custLinFactNeighborY="-340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ED35CF15-23A8-470C-ADAE-CC687876AC54}" srcId="{46CB2339-2072-46ED-9072-3F9B1DBFBCB3}" destId="{5EE85DA8-9983-4B2F-8566-64F0B3392451}" srcOrd="0" destOrd="0" parTransId="{F7C5CB82-AD2D-42C4-BD81-FCD8B0589C90}" sibTransId="{9FD2080D-634B-4CE7-A316-D60B102C1DFC}"/>
    <dgm:cxn modelId="{9D9FCC32-E9F5-4748-931B-234FFD5D7CD8}" type="presOf" srcId="{46CB2339-2072-46ED-9072-3F9B1DBFBCB3}" destId="{AB998DDE-2B2C-4845-802E-C9DD8FDED3B5}" srcOrd="0" destOrd="0" presId="urn:microsoft.com/office/officeart/2005/8/layout/bList2"/>
    <dgm:cxn modelId="{B7FA3C4A-3E4C-9F42-878C-5554522A6641}" srcId="{46CB2339-2072-46ED-9072-3F9B1DBFBCB3}" destId="{B6E8BA28-112D-F942-93DD-D16772D0656F}" srcOrd="2" destOrd="0" parTransId="{C98CCAAA-01AD-514C-8B94-E62BE304CD4B}" sibTransId="{E716CFF7-63A1-AB4F-9505-7F1F2F0C6E33}"/>
    <dgm:cxn modelId="{0F5A174D-0B21-47C3-ABBF-74A3393CE2AD}" type="presOf" srcId="{46CB2339-2072-46ED-9072-3F9B1DBFBCB3}" destId="{5062E3C6-D384-43DB-9030-C09EF99D2776}" srcOrd="1" destOrd="0" presId="urn:microsoft.com/office/officeart/2005/8/layout/bList2"/>
    <dgm:cxn modelId="{20BEC956-1030-E844-A8EB-EBC131B4430A}" type="presOf" srcId="{5FC96267-9EDE-CC4A-A5A6-DFA2702A725B}" destId="{84553C8A-7C5D-4CAD-86C3-BAC391251717}" srcOrd="0" destOrd="1" presId="urn:microsoft.com/office/officeart/2005/8/layout/bList2"/>
    <dgm:cxn modelId="{66CCCA5F-9DF0-4C58-BABD-DEC7F35E0818}" type="presOf" srcId="{B94D4DCE-B2C5-4AB5-B4EE-DF5587A8C60E}" destId="{5338CCDE-6DBF-41CC-BE45-FDCE43555524}" srcOrd="0" destOrd="0" presId="urn:microsoft.com/office/officeart/2005/8/layout/bList2"/>
    <dgm:cxn modelId="{53A2339D-D6F2-3E43-A8E8-97898307023D}" type="presOf" srcId="{B6E8BA28-112D-F942-93DD-D16772D0656F}" destId="{84553C8A-7C5D-4CAD-86C3-BAC391251717}" srcOrd="0" destOrd="2" presId="urn:microsoft.com/office/officeart/2005/8/layout/bList2"/>
    <dgm:cxn modelId="{DCE8879D-EFAF-4389-B16E-B1C3BBDDC633}" type="presOf" srcId="{5EE85DA8-9983-4B2F-8566-64F0B3392451}" destId="{84553C8A-7C5D-4CAD-86C3-BAC391251717}" srcOrd="0" destOrd="0" presId="urn:microsoft.com/office/officeart/2005/8/layout/bList2"/>
    <dgm:cxn modelId="{6A34B59F-CF30-EC44-90F7-5452D471EDFD}" srcId="{46CB2339-2072-46ED-9072-3F9B1DBFBCB3}" destId="{5FC96267-9EDE-CC4A-A5A6-DFA2702A725B}" srcOrd="1" destOrd="0" parTransId="{D1D63F6E-A344-6941-81AB-2E65B6CF8C35}" sibTransId="{8465B358-0D0A-2D44-AFCA-5564F06378B0}"/>
    <dgm:cxn modelId="{93B989E6-D191-4B7D-86E5-1482B6DADA74}" srcId="{B94D4DCE-B2C5-4AB5-B4EE-DF5587A8C60E}" destId="{46CB2339-2072-46ED-9072-3F9B1DBFBCB3}" srcOrd="0" destOrd="0" parTransId="{7E6C9B33-60CD-4B73-936B-2FF63D7286CE}" sibTransId="{09C3F1FE-B28C-4721-9AA1-55C467E39253}"/>
    <dgm:cxn modelId="{ED87DDD3-2693-420C-9B06-AB6A61384CDE}" type="presParOf" srcId="{5338CCDE-6DBF-41CC-BE45-FDCE43555524}" destId="{5B3BE9E5-CD01-491C-A667-4E229F7F8507}" srcOrd="0" destOrd="0" presId="urn:microsoft.com/office/officeart/2005/8/layout/bList2"/>
    <dgm:cxn modelId="{56F40E6D-C68A-4DE6-BFCC-80A993909E77}" type="presParOf" srcId="{5B3BE9E5-CD01-491C-A667-4E229F7F8507}" destId="{84553C8A-7C5D-4CAD-86C3-BAC391251717}" srcOrd="0" destOrd="0" presId="urn:microsoft.com/office/officeart/2005/8/layout/bList2"/>
    <dgm:cxn modelId="{770DBF4A-74BD-4EC8-A1E8-E0E3594E522F}" type="presParOf" srcId="{5B3BE9E5-CD01-491C-A667-4E229F7F8507}" destId="{AB998DDE-2B2C-4845-802E-C9DD8FDED3B5}" srcOrd="1" destOrd="0" presId="urn:microsoft.com/office/officeart/2005/8/layout/bList2"/>
    <dgm:cxn modelId="{E7EB3D62-3FC2-424C-ACF2-6B06CCBFA3C2}" type="presParOf" srcId="{5B3BE9E5-CD01-491C-A667-4E229F7F8507}" destId="{5062E3C6-D384-43DB-9030-C09EF99D2776}" srcOrd="2" destOrd="0" presId="urn:microsoft.com/office/officeart/2005/8/layout/bList2"/>
    <dgm:cxn modelId="{8C8AA3EA-77F0-4ED2-B107-BE3F03E83BE2}" type="presParOf" srcId="{5B3BE9E5-CD01-491C-A667-4E229F7F8507}" destId="{852DCE5F-13B1-4F48-8E95-72ED7610EDB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53C8A-7C5D-4CAD-86C3-BAC391251717}">
      <dsp:nvSpPr>
        <dsp:cNvPr id="0" name=""/>
        <dsp:cNvSpPr/>
      </dsp:nvSpPr>
      <dsp:spPr>
        <a:xfrm>
          <a:off x="14995" y="440876"/>
          <a:ext cx="11594088" cy="412485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45720" rIns="15240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i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Интегралдық микросхемалардың сериялық өндірісінің дамуы кезең-кезеңмен жүрді:
1960 – 1969 жж – интегралдау дәрежесі төмен интегралдық схемалар, өлшемі 0,25 × 0,5 мм микросхемадағы 102 транзистор (МИС).
1969 – 1975 жж – интегралдаудың орташа дәрежесіндегі интегралдық схемалар, чиптегі 103 транзисторлар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SIS).
1975 – 1980 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жж – интеграциялану дәрежесі жоғары интегралдық схемалар, чиптегі 104 транзистор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LSI).
1980 – 1985 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жж – ультра жоғары интеграциялық интегралдық схемалар, чиптегі 105 транзистор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VLSI).
1985 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жылдан бастап - интеграцияның ультра жоғары дәрежесі бар интегралды схемалар, чиптегі 107 немесе одан да көп транзисторлар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UBIS). </a:t>
          </a:r>
          <a:endParaRPr lang="ru-RU" sz="2000" i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i="0" kern="1200" dirty="0" err="1">
              <a:latin typeface="Calibri" panose="020F0502020204030204" pitchFamily="34" charset="0"/>
              <a:cs typeface="Calibri" panose="020F0502020204030204" pitchFamily="34" charset="0"/>
            </a:rPr>
            <a:t>Жартылай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 өткізгішті электроника және микроэлектроника 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PGATI-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де электроника курсын оқығанда негізгі бағыт болып табылады, сондықтан оларға ерекше назар аудару керек.</a:t>
          </a:r>
        </a:p>
      </dsp:txBody>
      <dsp:txXfrm>
        <a:off x="111645" y="537526"/>
        <a:ext cx="11400788" cy="4028208"/>
      </dsp:txXfrm>
    </dsp:sp>
    <dsp:sp modelId="{5062E3C6-D384-43DB-9030-C09EF99D2776}">
      <dsp:nvSpPr>
        <dsp:cNvPr id="0" name=""/>
        <dsp:cNvSpPr/>
      </dsp:nvSpPr>
      <dsp:spPr>
        <a:xfrm>
          <a:off x="3787" y="4647530"/>
          <a:ext cx="11612050" cy="14378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825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3787" y="4647530"/>
        <a:ext cx="8177500" cy="1437803"/>
      </dsp:txXfrm>
    </dsp:sp>
    <dsp:sp modelId="{852DCE5F-13B1-4F48-8E95-72ED7610EDB5}">
      <dsp:nvSpPr>
        <dsp:cNvPr id="0" name=""/>
        <dsp:cNvSpPr/>
      </dsp:nvSpPr>
      <dsp:spPr>
        <a:xfrm>
          <a:off x="10073124" y="4670024"/>
          <a:ext cx="1160633" cy="96922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180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5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E6BEE49-B461-1827-30C2-EAEC283091D8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C00ACB-FA86-3A48-2370-EF1489A9CD4D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529DF7-19FA-87A2-D8DE-23A950F01E60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7C20BB-D78E-CF34-C716-3AE0B50C1340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8482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8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4067A15-E95D-61FC-4DAE-3928771004C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2280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457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32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03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8283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08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16C4C9A-3960-41CF-A4E9-2A8FB932454B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67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34620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03929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37830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4028341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F8A1228-A0DD-A2CD-8101-7B7AF0489FB1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7005173-FE7C-9321-3AEB-1144C199C9F6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41CB5F82-05D7-8AC0-A309-EA20766903C4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0E488B8-4529-9705-F425-1F1D3FD7CFD9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031B8F8-2492-54D6-3B1A-C80D5BE13029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42F2F44-A8BB-39C5-6F23-578410297C4A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9704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31" y="2025454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8019" y="3013997"/>
            <a:ext cx="11735883" cy="125883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2832" y="731613"/>
            <a:ext cx="11566258" cy="122075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ғылым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қарқынды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жатқан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Заманауи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электроника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арсеналы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онжылдықта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18–19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ғасырлардағы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физиктердің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еңбектерімен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қаланды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дамуында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90" y="81352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Кіріспе</a:t>
            </a:r>
            <a:endParaRPr lang="ru-RU" sz="31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7611" y="3087623"/>
            <a:ext cx="113419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кезең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1904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жылға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дейін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(1873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А. Лодыгин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көміртекті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өзекшемен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қыздыру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шамын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ойлап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тапты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1883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Т. Эдисон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термиондық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сәуле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шығару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құбылысын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ашты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1874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Ф. Браун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металдың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өткізгішпен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жанасуындағы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әсерді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ашты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1895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А.Попов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әсерді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радиосигналдарды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анықтау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үшін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пайдаланды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және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т.б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.).</a:t>
            </a:r>
            <a:endParaRPr lang="ru-RU" sz="1700" i="1" dirty="0">
              <a:latin typeface="Calibri" panose="020F0502020204030204" pitchFamily="34" charset="0"/>
              <a:ea typeface="TimesNewRoman"/>
              <a:cs typeface="Calibri" panose="020F0502020204030204" pitchFamily="34" charset="0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5671477" y="1969823"/>
            <a:ext cx="568409" cy="622300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4" descr="Ал оның шамы жанып тұрады">
            <a:extLst>
              <a:ext uri="{FF2B5EF4-FFF2-40B4-BE49-F238E27FC236}">
                <a16:creationId xmlns:a16="http://schemas.microsoft.com/office/drawing/2014/main" id="{C2D736CD-1B82-5FC6-0FB3-3B2520E77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1918" r="4527" b="2175"/>
          <a:stretch/>
        </p:blipFill>
        <p:spPr bwMode="auto">
          <a:xfrm>
            <a:off x="517611" y="4458154"/>
            <a:ext cx="3908812" cy="197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s://www.biografiasyvidas.com/monografia/edison/fotos/edison_1.jpg">
            <a:extLst>
              <a:ext uri="{FF2B5EF4-FFF2-40B4-BE49-F238E27FC236}">
                <a16:creationId xmlns:a16="http://schemas.microsoft.com/office/drawing/2014/main" id="{B8F0498E-5161-DD06-1169-C5416955C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05" y="4501635"/>
            <a:ext cx="1948207" cy="179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0B5285-9D23-7178-1A63-226C6AC9AC2A}"/>
              </a:ext>
            </a:extLst>
          </p:cNvPr>
          <p:cNvSpPr txBox="1"/>
          <p:nvPr/>
        </p:nvSpPr>
        <p:spPr>
          <a:xfrm>
            <a:off x="5850675" y="6066851"/>
            <a:ext cx="192848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Томас </a:t>
            </a:r>
            <a:r>
              <a:rPr lang="ru-RU" dirty="0" err="1"/>
              <a:t>Алва</a:t>
            </a:r>
            <a:r>
              <a:rPr lang="ru-RU" dirty="0"/>
              <a:t> Эдисон</a:t>
            </a:r>
          </a:p>
        </p:txBody>
      </p:sp>
      <p:pic>
        <p:nvPicPr>
          <p:cNvPr id="18" name="Picture 8" descr="https://i.pinimg.com/736x/cf/f9/0f/cff90fa668c697a68d4f77eedd41bb10.jpg">
            <a:extLst>
              <a:ext uri="{FF2B5EF4-FFF2-40B4-BE49-F238E27FC236}">
                <a16:creationId xmlns:a16="http://schemas.microsoft.com/office/drawing/2014/main" id="{BA8BDD55-5D1D-1A08-BF21-C1DD361CE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 bwMode="auto">
          <a:xfrm>
            <a:off x="8762347" y="4327430"/>
            <a:ext cx="1826382" cy="179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31E103C-9855-DAF1-A9ED-3C072D24A5D4}"/>
              </a:ext>
            </a:extLst>
          </p:cNvPr>
          <p:cNvSpPr txBox="1"/>
          <p:nvPr/>
        </p:nvSpPr>
        <p:spPr>
          <a:xfrm>
            <a:off x="8901211" y="5830614"/>
            <a:ext cx="159646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Александр Степанович Попов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987F0-B9AE-7829-B091-31A82B853807}"/>
              </a:ext>
            </a:extLst>
          </p:cNvPr>
          <p:cNvSpPr txBox="1"/>
          <p:nvPr/>
        </p:nvSpPr>
        <p:spPr>
          <a:xfrm>
            <a:off x="2520297" y="6047813"/>
            <a:ext cx="190612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Жанып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шамы</a:t>
            </a:r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311EB307-0489-1D84-B1B4-7F8A92D70665}"/>
              </a:ext>
            </a:extLst>
          </p:cNvPr>
          <p:cNvSpPr txBox="1">
            <a:spLocks/>
          </p:cNvSpPr>
          <p:nvPr/>
        </p:nvSpPr>
        <p:spPr>
          <a:xfrm>
            <a:off x="517611" y="2414454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КЕЗЕҢ</a:t>
            </a:r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537421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1948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вакуумды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газразрядты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даму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(1904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Д. Флеминг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вакуумдық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диодты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құрастырды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1907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Ли де Форест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триодты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ойлап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1920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Бонч-Бруевич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генераторлық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шамдарды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Мыс аноды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салқындатылған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қуаты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кВт-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k-KZ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Хелл</a:t>
            </a:r>
            <a:r>
              <a:rPr lang="kk-K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торы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экрандалған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(тетрод)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1930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(1929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В. Зворыкин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ойлап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Кинескоп 1990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микротолқынды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.).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Қазіргі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электровакуумдық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қолданыстағы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класстар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арасында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маңызды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жоғары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қуат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деңгейлерінде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(106–1011 Вт)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жиілікте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(108–1012 Гц)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КЕЗЕҢ</a:t>
            </a: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199539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1948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өткізгіш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енгізу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өткізгіш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диодтар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фотоэлементтер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сыртқы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факторлармен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өткізгіш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фоторезисторлар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фотодиодтар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фототранзисторлар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термисторлар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КЕЗЕҢ</a:t>
            </a:r>
          </a:p>
        </p:txBody>
      </p:sp>
      <p:pic>
        <p:nvPicPr>
          <p:cNvPr id="3" name="Picture 2" descr="https://learn-cf.ni.com/products/diodes.jpg">
            <a:extLst>
              <a:ext uri="{FF2B5EF4-FFF2-40B4-BE49-F238E27FC236}">
                <a16:creationId xmlns:a16="http://schemas.microsoft.com/office/drawing/2014/main" id="{0163AEF3-093F-AB74-83C6-1F3F9E837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55" y="3250129"/>
            <a:ext cx="3791243" cy="2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rusenergetics.ru/wp-content/uploads/2019/09/%D0%9A%D0%B0%D1%80%D1%82%D0%B8%D0%BD%D0%BA%D0%B0-1.-%D0%A2%D1%80%D0%B0%D0%BD%D0%B7%D0%B8%D1%81%D1%82%D0%BE%D1%80.jpg">
            <a:extLst>
              <a:ext uri="{FF2B5EF4-FFF2-40B4-BE49-F238E27FC236}">
                <a16:creationId xmlns:a16="http://schemas.microsoft.com/office/drawing/2014/main" id="{15233721-4E13-9E91-0901-BD517F09E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99" y="3250129"/>
            <a:ext cx="4151146" cy="2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5E371C-3534-38B4-3637-ECC8168D8621}"/>
              </a:ext>
            </a:extLst>
          </p:cNvPr>
          <p:cNvSpPr txBox="1"/>
          <p:nvPr/>
        </p:nvSpPr>
        <p:spPr>
          <a:xfrm>
            <a:off x="784555" y="5850701"/>
            <a:ext cx="379124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диод</a:t>
            </a:r>
            <a:r>
              <a:rPr lang="kk-KZ" sz="2400" dirty="0">
                <a:latin typeface="Calibri" panose="020F0502020204030204" pitchFamily="34" charset="0"/>
                <a:cs typeface="Calibri" panose="020F0502020204030204" pitchFamily="34" charset="0"/>
              </a:rPr>
              <a:t>тар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A91840-373C-271E-7763-3E6FF5D36BD4}"/>
              </a:ext>
            </a:extLst>
          </p:cNvPr>
          <p:cNvSpPr txBox="1"/>
          <p:nvPr/>
        </p:nvSpPr>
        <p:spPr>
          <a:xfrm>
            <a:off x="7434721" y="5889780"/>
            <a:ext cx="415114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транзисторлар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199539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- 1960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микроэлектрониканың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даму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(Роберт Нойс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монолитті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схема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идеясын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ұсынды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жазық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кремний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монолитті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КЕЗЕҢ</a:t>
            </a:r>
          </a:p>
        </p:txBody>
      </p:sp>
      <p:pic>
        <p:nvPicPr>
          <p:cNvPr id="9" name="Picture 2" descr="https://simplecore.intel.com/newsroom/wp-content/uploads/sites/11/2016/01/robert-noyce_1.jpg">
            <a:extLst>
              <a:ext uri="{FF2B5EF4-FFF2-40B4-BE49-F238E27FC236}">
                <a16:creationId xmlns:a16="http://schemas.microsoft.com/office/drawing/2014/main" id="{94963EC4-A5DC-97DD-89B3-D714B50AF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62" y="3168030"/>
            <a:ext cx="3418437" cy="268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3656A3-C3D2-3814-A26E-348F1B37619D}"/>
              </a:ext>
            </a:extLst>
          </p:cNvPr>
          <p:cNvSpPr txBox="1"/>
          <p:nvPr/>
        </p:nvSpPr>
        <p:spPr>
          <a:xfrm>
            <a:off x="1487196" y="5935497"/>
            <a:ext cx="24482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Роберт Нортон Нойс</a:t>
            </a:r>
          </a:p>
        </p:txBody>
      </p:sp>
      <p:pic>
        <p:nvPicPr>
          <p:cNvPr id="12" name="Picture 4" descr="https://cf.ppt-online.org/files/slide/t/tSeQ16C3cRhabfGv795zmkyu2w8NxgHr4dPUTi/slide-30.jpg">
            <a:extLst>
              <a:ext uri="{FF2B5EF4-FFF2-40B4-BE49-F238E27FC236}">
                <a16:creationId xmlns:a16="http://schemas.microsoft.com/office/drawing/2014/main" id="{E0BC1B09-5038-9A72-3A01-0CE11AB67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" t="20707" r="8702" b="586"/>
          <a:stretch/>
        </p:blipFill>
        <p:spPr bwMode="auto">
          <a:xfrm>
            <a:off x="5531103" y="3168030"/>
            <a:ext cx="5734831" cy="211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6799627" y="5427666"/>
            <a:ext cx="37534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Роберт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Нойстың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бірінші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интегралдық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схемасы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(1959  ж )</a:t>
            </a: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6504821"/>
              </p:ext>
            </p:extLst>
          </p:nvPr>
        </p:nvGraphicFramePr>
        <p:xfrm>
          <a:off x="243697" y="259492"/>
          <a:ext cx="11615838" cy="6154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953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940815"/>
            <a:ext cx="11566258" cy="442967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5-кезең – 80-жылдардан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денедегі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құбылыстарға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тікелей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диодтар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қолданбай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жабдықтың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ішінде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таралғандары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акустоэлектронды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ғарыштық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заряд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толқындарын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зарядталатын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өзара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әрекеттесуі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оптоэлектрондық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КЕЗЕҢ</a:t>
            </a: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33052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6-кезең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соңғы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бағыт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наноэлектроника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Нанотехнология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атомдарды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манипуляциялауға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ретпен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орналастыру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қасиеттері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жобалауға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Наноэлектроника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Сенсорлар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компоненттер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схемалар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КЕЗЕҢ</a:t>
            </a:r>
          </a:p>
        </p:txBody>
      </p:sp>
      <p:pic>
        <p:nvPicPr>
          <p:cNvPr id="3" name="Picture 6" descr="https://ua.all.biz/img/ua/catalog/1289192.jpeg">
            <a:extLst>
              <a:ext uri="{FF2B5EF4-FFF2-40B4-BE49-F238E27FC236}">
                <a16:creationId xmlns:a16="http://schemas.microsoft.com/office/drawing/2014/main" id="{4F53358D-149B-2CE9-FC1A-89C84C289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14" y="4477845"/>
            <a:ext cx="2009661" cy="16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ae01.alicdn.com/kf/UT809rIXpxaXXagOFbXa/-.jpg_q50.jpg">
            <a:extLst>
              <a:ext uri="{FF2B5EF4-FFF2-40B4-BE49-F238E27FC236}">
                <a16:creationId xmlns:a16="http://schemas.microsoft.com/office/drawing/2014/main" id="{91A9C4D4-4A77-09D2-4BC0-960473112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/>
        </p:blipFill>
        <p:spPr bwMode="auto">
          <a:xfrm>
            <a:off x="4777561" y="4477846"/>
            <a:ext cx="2136501" cy="16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i.mycdn.me/i?r=A4CRHKYBQD5wGitORWYvpoH8d7kQtAESF3miKgNYR7NbcANWL7OVGhhqfhZiDVkSs89CGiWaETuYHlHf2nOCVNNc0mhbB3ZiSLiJhtw4RlA3u0_4XfR4Mz3sxkofJtLYo7H631zQR9b8U0ahB_wXdRhidPG1UmMctiWp3YcXji_KgVH48jnkaP12yy6FVDFpn90Z">
            <a:extLst>
              <a:ext uri="{FF2B5EF4-FFF2-40B4-BE49-F238E27FC236}">
                <a16:creationId xmlns:a16="http://schemas.microsoft.com/office/drawing/2014/main" id="{950406EE-8BEF-0848-1257-0DE58341B5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75" b="10648"/>
          <a:stretch/>
        </p:blipFill>
        <p:spPr bwMode="auto">
          <a:xfrm>
            <a:off x="8479391" y="4477846"/>
            <a:ext cx="2464311" cy="16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7BF046-176D-3832-5A2E-B401CE5218D0}"/>
              </a:ext>
            </a:extLst>
          </p:cNvPr>
          <p:cNvSpPr txBox="1"/>
          <p:nvPr/>
        </p:nvSpPr>
        <p:spPr>
          <a:xfrm>
            <a:off x="790785" y="6146743"/>
            <a:ext cx="20096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микросхема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D1830-EE29-9E96-8366-B6873A97A058}"/>
              </a:ext>
            </a:extLst>
          </p:cNvPr>
          <p:cNvSpPr txBox="1"/>
          <p:nvPr/>
        </p:nvSpPr>
        <p:spPr>
          <a:xfrm>
            <a:off x="4659446" y="6123422"/>
            <a:ext cx="213847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Қысым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сенсоры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1E58B4-C183-8984-ABB6-3EA9FB430670}"/>
              </a:ext>
            </a:extLst>
          </p:cNvPr>
          <p:cNvSpPr txBox="1"/>
          <p:nvPr/>
        </p:nvSpPr>
        <p:spPr>
          <a:xfrm>
            <a:off x="8479391" y="6134788"/>
            <a:ext cx="246431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Күштік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транзистор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09245" y="-25717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296563" y="945611"/>
            <a:ext cx="11608438" cy="284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just"/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Ғылыми-техникалық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мәселелердің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ауқымын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электроника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білімнің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салаларындағы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жетістіктерге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электроника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ғылымдар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қиындықтар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туғызып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дамуын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ынталандырса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құралдармен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әдістерімен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жабдықтайды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https://s.yimg.com/uu/api/res/1.2/tjkFufV6lU46jKCVkaf6sw--~B/aD0xMjk5O3c9MjMwOTtzbT0xO2FwcGlkPXl0YWNoeW9u/http:/media.zenfs.com/en-US/homerun/motleyfool.com/dbf632d01469a96af308e75af32820ce">
            <a:extLst>
              <a:ext uri="{FF2B5EF4-FFF2-40B4-BE49-F238E27FC236}">
                <a16:creationId xmlns:a16="http://schemas.microsoft.com/office/drawing/2014/main" id="{35FCC488-40C2-C682-695B-FCE95650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80" y="3966121"/>
            <a:ext cx="48638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9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885</Words>
  <Application>Microsoft Macintosh PowerPoint</Application>
  <PresentationFormat>Широкоэкранный</PresentationFormat>
  <Paragraphs>83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